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4"/>
  </p:notesMasterIdLst>
  <p:sldIdLst>
    <p:sldId id="256" r:id="rId2"/>
    <p:sldId id="261" r:id="rId3"/>
    <p:sldId id="263" r:id="rId4"/>
    <p:sldId id="264" r:id="rId5"/>
    <p:sldId id="265" r:id="rId6"/>
    <p:sldId id="279" r:id="rId7"/>
    <p:sldId id="280" r:id="rId8"/>
    <p:sldId id="285" r:id="rId9"/>
    <p:sldId id="286" r:id="rId10"/>
    <p:sldId id="287" r:id="rId11"/>
    <p:sldId id="289" r:id="rId12"/>
    <p:sldId id="288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aramond" panose="02020404030301010803" pitchFamily="18" charset="0"/>
      <p:regular r:id="rId19"/>
      <p:bold r:id="rId20"/>
      <p: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11E95A-CA02-4DD2-B3AE-B5CEAF39A960}">
  <a:tblStyle styleId="{6D11E95A-CA02-4DD2-B3AE-B5CEAF39A9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26" y="-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gnesh Raj V" userId="e602c79c-d755-42d8-93e1-133b64a9ab47" providerId="ADAL" clId="{60459FDE-BE5E-4A07-9353-EAC2F97C450E}"/>
    <pc:docChg chg="custSel modSld">
      <pc:chgData name="Vignesh Raj V" userId="e602c79c-d755-42d8-93e1-133b64a9ab47" providerId="ADAL" clId="{60459FDE-BE5E-4A07-9353-EAC2F97C450E}" dt="2023-04-23T10:11:04.755" v="0" actId="26606"/>
      <pc:docMkLst>
        <pc:docMk/>
      </pc:docMkLst>
      <pc:sldChg chg="addSp modSp mod setBg">
        <pc:chgData name="Vignesh Raj V" userId="e602c79c-d755-42d8-93e1-133b64a9ab47" providerId="ADAL" clId="{60459FDE-BE5E-4A07-9353-EAC2F97C450E}" dt="2023-04-23T10:11:04.755" v="0" actId="26606"/>
        <pc:sldMkLst>
          <pc:docMk/>
          <pc:sldMk cId="0" sldId="279"/>
        </pc:sldMkLst>
        <pc:spChg chg="mod">
          <ac:chgData name="Vignesh Raj V" userId="e602c79c-d755-42d8-93e1-133b64a9ab47" providerId="ADAL" clId="{60459FDE-BE5E-4A07-9353-EAC2F97C450E}" dt="2023-04-23T10:11:04.755" v="0" actId="26606"/>
          <ac:spMkLst>
            <pc:docMk/>
            <pc:sldMk cId="0" sldId="279"/>
            <ac:spMk id="365" creationId="{00000000-0000-0000-0000-000000000000}"/>
          </ac:spMkLst>
        </pc:spChg>
        <pc:spChg chg="mod">
          <ac:chgData name="Vignesh Raj V" userId="e602c79c-d755-42d8-93e1-133b64a9ab47" providerId="ADAL" clId="{60459FDE-BE5E-4A07-9353-EAC2F97C450E}" dt="2023-04-23T10:11:04.755" v="0" actId="26606"/>
          <ac:spMkLst>
            <pc:docMk/>
            <pc:sldMk cId="0" sldId="279"/>
            <ac:spMk id="366" creationId="{00000000-0000-0000-0000-000000000000}"/>
          </ac:spMkLst>
        </pc:spChg>
        <pc:spChg chg="mod ord">
          <ac:chgData name="Vignesh Raj V" userId="e602c79c-d755-42d8-93e1-133b64a9ab47" providerId="ADAL" clId="{60459FDE-BE5E-4A07-9353-EAC2F97C450E}" dt="2023-04-23T10:11:04.755" v="0" actId="26606"/>
          <ac:spMkLst>
            <pc:docMk/>
            <pc:sldMk cId="0" sldId="279"/>
            <ac:spMk id="367" creationId="{00000000-0000-0000-0000-000000000000}"/>
          </ac:spMkLst>
        </pc:spChg>
        <pc:spChg chg="add">
          <ac:chgData name="Vignesh Raj V" userId="e602c79c-d755-42d8-93e1-133b64a9ab47" providerId="ADAL" clId="{60459FDE-BE5E-4A07-9353-EAC2F97C450E}" dt="2023-04-23T10:11:04.755" v="0" actId="26606"/>
          <ac:spMkLst>
            <pc:docMk/>
            <pc:sldMk cId="0" sldId="279"/>
            <ac:spMk id="380" creationId="{9401732C-37EE-4B98-A709-9530173F3802}"/>
          </ac:spMkLst>
        </pc:spChg>
        <pc:grpChg chg="add">
          <ac:chgData name="Vignesh Raj V" userId="e602c79c-d755-42d8-93e1-133b64a9ab47" providerId="ADAL" clId="{60459FDE-BE5E-4A07-9353-EAC2F97C450E}" dt="2023-04-23T10:11:04.755" v="0" actId="26606"/>
          <ac:grpSpMkLst>
            <pc:docMk/>
            <pc:sldMk cId="0" sldId="279"/>
            <ac:grpSpMk id="372" creationId="{749C117F-F390-437B-ADB0-57E87EFF34F5}"/>
          </ac:grpSpMkLst>
        </pc:grpChg>
        <pc:grpChg chg="add">
          <ac:chgData name="Vignesh Raj V" userId="e602c79c-d755-42d8-93e1-133b64a9ab47" providerId="ADAL" clId="{60459FDE-BE5E-4A07-9353-EAC2F97C450E}" dt="2023-04-23T10:11:04.755" v="0" actId="26606"/>
          <ac:grpSpMkLst>
            <pc:docMk/>
            <pc:sldMk cId="0" sldId="279"/>
            <ac:grpSpMk id="382" creationId="{654E48C8-2A00-4C54-BC9C-B18EE49E9C13}"/>
          </ac:grpSpMkLst>
        </pc:grpChg>
        <pc:picChg chg="mod">
          <ac:chgData name="Vignesh Raj V" userId="e602c79c-d755-42d8-93e1-133b64a9ab47" providerId="ADAL" clId="{60459FDE-BE5E-4A07-9353-EAC2F97C450E}" dt="2023-04-23T10:11:04.755" v="0" actId="26606"/>
          <ac:picMkLst>
            <pc:docMk/>
            <pc:sldMk cId="0" sldId="279"/>
            <ac:picMk id="5" creationId="{0669C2EE-41A6-4A0D-B0CF-CD761F2D898E}"/>
          </ac:picMkLst>
        </pc:picChg>
        <pc:cxnChg chg="add">
          <ac:chgData name="Vignesh Raj V" userId="e602c79c-d755-42d8-93e1-133b64a9ab47" providerId="ADAL" clId="{60459FDE-BE5E-4A07-9353-EAC2F97C450E}" dt="2023-04-23T10:11:04.755" v="0" actId="26606"/>
          <ac:cxnSpMkLst>
            <pc:docMk/>
            <pc:sldMk cId="0" sldId="279"/>
            <ac:cxnSpMk id="378" creationId="{20742BC3-654B-4E41-9A6A-73A42E477639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CEE44C-274B-44C8-A7A9-FB71A81BC2C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495E310-2D00-4F57-BDD9-39370D8E0771}">
      <dgm:prSet/>
      <dgm:spPr/>
      <dgm:t>
        <a:bodyPr/>
        <a:lstStyle/>
        <a:p>
          <a:pPr>
            <a:defRPr cap="all"/>
          </a:pPr>
          <a:r>
            <a:rPr lang="en-IN"/>
            <a:t>Clustering of Neighbourhoods is achieved using K –Means Clustering Algorithm.</a:t>
          </a:r>
          <a:endParaRPr lang="en-US"/>
        </a:p>
      </dgm:t>
    </dgm:pt>
    <dgm:pt modelId="{6B96F046-F3AB-4BB0-ABBC-AB0E5B5B4C7A}" type="parTrans" cxnId="{39804100-FE74-4AC8-9918-E7BE7506A81B}">
      <dgm:prSet/>
      <dgm:spPr/>
      <dgm:t>
        <a:bodyPr/>
        <a:lstStyle/>
        <a:p>
          <a:endParaRPr lang="en-US"/>
        </a:p>
      </dgm:t>
    </dgm:pt>
    <dgm:pt modelId="{3BEE3B59-5052-44F7-AD20-DA6B8F052E8F}" type="sibTrans" cxnId="{39804100-FE74-4AC8-9918-E7BE7506A81B}">
      <dgm:prSet/>
      <dgm:spPr/>
      <dgm:t>
        <a:bodyPr/>
        <a:lstStyle/>
        <a:p>
          <a:endParaRPr lang="en-US"/>
        </a:p>
      </dgm:t>
    </dgm:pt>
    <dgm:pt modelId="{EFFE3DF9-7B68-4F35-93F0-521B1863E9B5}">
      <dgm:prSet/>
      <dgm:spPr/>
      <dgm:t>
        <a:bodyPr/>
        <a:lstStyle/>
        <a:p>
          <a:pPr>
            <a:defRPr cap="all"/>
          </a:pPr>
          <a:r>
            <a:rPr lang="en-IN"/>
            <a:t>K – means Clustering is the best suited algorithm for Clustering this Neighbourhoods data (unlabeled data).</a:t>
          </a:r>
          <a:endParaRPr lang="en-US"/>
        </a:p>
      </dgm:t>
    </dgm:pt>
    <dgm:pt modelId="{CF81ADB5-2491-4534-90F6-8A4461C0800F}" type="parTrans" cxnId="{3AB9C5D6-8993-4DEC-9856-5EC14C338C57}">
      <dgm:prSet/>
      <dgm:spPr/>
      <dgm:t>
        <a:bodyPr/>
        <a:lstStyle/>
        <a:p>
          <a:endParaRPr lang="en-US"/>
        </a:p>
      </dgm:t>
    </dgm:pt>
    <dgm:pt modelId="{9D1E8DBB-C11A-4D95-B6BD-800721230B3D}" type="sibTrans" cxnId="{3AB9C5D6-8993-4DEC-9856-5EC14C338C57}">
      <dgm:prSet/>
      <dgm:spPr/>
      <dgm:t>
        <a:bodyPr/>
        <a:lstStyle/>
        <a:p>
          <a:endParaRPr lang="en-US"/>
        </a:p>
      </dgm:t>
    </dgm:pt>
    <dgm:pt modelId="{34E129C5-2A47-4810-9DFB-E29DF1ED2F07}">
      <dgm:prSet/>
      <dgm:spPr/>
      <dgm:t>
        <a:bodyPr/>
        <a:lstStyle/>
        <a:p>
          <a:pPr>
            <a:defRPr cap="all"/>
          </a:pPr>
          <a:r>
            <a:rPr lang="en-IN"/>
            <a:t>The number of Clusters opted for this data is 4 Clusters.</a:t>
          </a:r>
          <a:endParaRPr lang="en-US"/>
        </a:p>
      </dgm:t>
    </dgm:pt>
    <dgm:pt modelId="{7F3D815F-F0F6-413E-9707-9C8A19CA485A}" type="parTrans" cxnId="{2ADDA3D7-EA9C-4BC3-B5FF-CD5D5B4035C4}">
      <dgm:prSet/>
      <dgm:spPr/>
      <dgm:t>
        <a:bodyPr/>
        <a:lstStyle/>
        <a:p>
          <a:endParaRPr lang="en-US"/>
        </a:p>
      </dgm:t>
    </dgm:pt>
    <dgm:pt modelId="{2D769EEE-B07D-415C-ACAC-4E7680275146}" type="sibTrans" cxnId="{2ADDA3D7-EA9C-4BC3-B5FF-CD5D5B4035C4}">
      <dgm:prSet/>
      <dgm:spPr/>
      <dgm:t>
        <a:bodyPr/>
        <a:lstStyle/>
        <a:p>
          <a:endParaRPr lang="en-US"/>
        </a:p>
      </dgm:t>
    </dgm:pt>
    <dgm:pt modelId="{C020D9F1-4A52-4DAE-983D-2CEDFA0907FD}" type="pres">
      <dgm:prSet presAssocID="{3ECEE44C-274B-44C8-A7A9-FB71A81BC2C4}" presName="root" presStyleCnt="0">
        <dgm:presLayoutVars>
          <dgm:dir/>
          <dgm:resizeHandles val="exact"/>
        </dgm:presLayoutVars>
      </dgm:prSet>
      <dgm:spPr/>
    </dgm:pt>
    <dgm:pt modelId="{B1DA270E-35E2-4051-9918-419B38C8CC90}" type="pres">
      <dgm:prSet presAssocID="{B495E310-2D00-4F57-BDD9-39370D8E0771}" presName="compNode" presStyleCnt="0"/>
      <dgm:spPr/>
    </dgm:pt>
    <dgm:pt modelId="{EB04F833-F472-4A2C-9005-48905C2612FE}" type="pres">
      <dgm:prSet presAssocID="{B495E310-2D00-4F57-BDD9-39370D8E0771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1E03548-FE10-4A4F-84D8-42BB8B94B750}" type="pres">
      <dgm:prSet presAssocID="{B495E310-2D00-4F57-BDD9-39370D8E077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778A499F-9E0A-475E-99A1-C668E743D6AB}" type="pres">
      <dgm:prSet presAssocID="{B495E310-2D00-4F57-BDD9-39370D8E0771}" presName="spaceRect" presStyleCnt="0"/>
      <dgm:spPr/>
    </dgm:pt>
    <dgm:pt modelId="{53C92324-9BEA-449F-9347-BFAC003188D7}" type="pres">
      <dgm:prSet presAssocID="{B495E310-2D00-4F57-BDD9-39370D8E0771}" presName="textRect" presStyleLbl="revTx" presStyleIdx="0" presStyleCnt="3">
        <dgm:presLayoutVars>
          <dgm:chMax val="1"/>
          <dgm:chPref val="1"/>
        </dgm:presLayoutVars>
      </dgm:prSet>
      <dgm:spPr/>
    </dgm:pt>
    <dgm:pt modelId="{AACEB4C2-E646-49C4-AB50-C2D1708FB407}" type="pres">
      <dgm:prSet presAssocID="{3BEE3B59-5052-44F7-AD20-DA6B8F052E8F}" presName="sibTrans" presStyleCnt="0"/>
      <dgm:spPr/>
    </dgm:pt>
    <dgm:pt modelId="{7C3F1AF4-031C-4258-8DDC-901CC65496E5}" type="pres">
      <dgm:prSet presAssocID="{EFFE3DF9-7B68-4F35-93F0-521B1863E9B5}" presName="compNode" presStyleCnt="0"/>
      <dgm:spPr/>
    </dgm:pt>
    <dgm:pt modelId="{B32F30D6-05DB-45AC-907D-4AD613CFE78D}" type="pres">
      <dgm:prSet presAssocID="{EFFE3DF9-7B68-4F35-93F0-521B1863E9B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7073896-6427-41E2-BF8D-1427B22B3D1D}" type="pres">
      <dgm:prSet presAssocID="{EFFE3DF9-7B68-4F35-93F0-521B1863E9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B32F7C45-BD65-4F16-ACDA-668DB25FF0DE}" type="pres">
      <dgm:prSet presAssocID="{EFFE3DF9-7B68-4F35-93F0-521B1863E9B5}" presName="spaceRect" presStyleCnt="0"/>
      <dgm:spPr/>
    </dgm:pt>
    <dgm:pt modelId="{AD7688B0-FF6D-4178-A274-1F86BB6BD19A}" type="pres">
      <dgm:prSet presAssocID="{EFFE3DF9-7B68-4F35-93F0-521B1863E9B5}" presName="textRect" presStyleLbl="revTx" presStyleIdx="1" presStyleCnt="3">
        <dgm:presLayoutVars>
          <dgm:chMax val="1"/>
          <dgm:chPref val="1"/>
        </dgm:presLayoutVars>
      </dgm:prSet>
      <dgm:spPr/>
    </dgm:pt>
    <dgm:pt modelId="{7865CD81-A836-4C34-97F5-DE8529447549}" type="pres">
      <dgm:prSet presAssocID="{9D1E8DBB-C11A-4D95-B6BD-800721230B3D}" presName="sibTrans" presStyleCnt="0"/>
      <dgm:spPr/>
    </dgm:pt>
    <dgm:pt modelId="{991B67E6-8DA1-4676-93E3-AF8B4A2B9AB3}" type="pres">
      <dgm:prSet presAssocID="{34E129C5-2A47-4810-9DFB-E29DF1ED2F07}" presName="compNode" presStyleCnt="0"/>
      <dgm:spPr/>
    </dgm:pt>
    <dgm:pt modelId="{8F7EC922-FBFC-42A9-A085-C730CFBAC0D5}" type="pres">
      <dgm:prSet presAssocID="{34E129C5-2A47-4810-9DFB-E29DF1ED2F07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B855501-A7EA-478F-861A-E441D202E8C2}" type="pres">
      <dgm:prSet presAssocID="{34E129C5-2A47-4810-9DFB-E29DF1ED2F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CD87936-81C4-48D0-8EA7-1D5E6502FBAA}" type="pres">
      <dgm:prSet presAssocID="{34E129C5-2A47-4810-9DFB-E29DF1ED2F07}" presName="spaceRect" presStyleCnt="0"/>
      <dgm:spPr/>
    </dgm:pt>
    <dgm:pt modelId="{8FFD50E2-D839-4F0E-AF6D-8B55B4DDA9F3}" type="pres">
      <dgm:prSet presAssocID="{34E129C5-2A47-4810-9DFB-E29DF1ED2F0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9804100-FE74-4AC8-9918-E7BE7506A81B}" srcId="{3ECEE44C-274B-44C8-A7A9-FB71A81BC2C4}" destId="{B495E310-2D00-4F57-BDD9-39370D8E0771}" srcOrd="0" destOrd="0" parTransId="{6B96F046-F3AB-4BB0-ABBC-AB0E5B5B4C7A}" sibTransId="{3BEE3B59-5052-44F7-AD20-DA6B8F052E8F}"/>
    <dgm:cxn modelId="{2009653C-FF5B-4F0B-A822-C0484508E251}" type="presOf" srcId="{3ECEE44C-274B-44C8-A7A9-FB71A81BC2C4}" destId="{C020D9F1-4A52-4DAE-983D-2CEDFA0907FD}" srcOrd="0" destOrd="0" presId="urn:microsoft.com/office/officeart/2018/5/layout/IconLeafLabelList"/>
    <dgm:cxn modelId="{F6C0F763-91C6-45DF-9BBE-52FF6ED83CDF}" type="presOf" srcId="{34E129C5-2A47-4810-9DFB-E29DF1ED2F07}" destId="{8FFD50E2-D839-4F0E-AF6D-8B55B4DDA9F3}" srcOrd="0" destOrd="0" presId="urn:microsoft.com/office/officeart/2018/5/layout/IconLeafLabelList"/>
    <dgm:cxn modelId="{7540E84A-2519-4231-BAE8-636B9C1314C3}" type="presOf" srcId="{EFFE3DF9-7B68-4F35-93F0-521B1863E9B5}" destId="{AD7688B0-FF6D-4178-A274-1F86BB6BD19A}" srcOrd="0" destOrd="0" presId="urn:microsoft.com/office/officeart/2018/5/layout/IconLeafLabelList"/>
    <dgm:cxn modelId="{3AB9C5D6-8993-4DEC-9856-5EC14C338C57}" srcId="{3ECEE44C-274B-44C8-A7A9-FB71A81BC2C4}" destId="{EFFE3DF9-7B68-4F35-93F0-521B1863E9B5}" srcOrd="1" destOrd="0" parTransId="{CF81ADB5-2491-4534-90F6-8A4461C0800F}" sibTransId="{9D1E8DBB-C11A-4D95-B6BD-800721230B3D}"/>
    <dgm:cxn modelId="{2ADDA3D7-EA9C-4BC3-B5FF-CD5D5B4035C4}" srcId="{3ECEE44C-274B-44C8-A7A9-FB71A81BC2C4}" destId="{34E129C5-2A47-4810-9DFB-E29DF1ED2F07}" srcOrd="2" destOrd="0" parTransId="{7F3D815F-F0F6-413E-9707-9C8A19CA485A}" sibTransId="{2D769EEE-B07D-415C-ACAC-4E7680275146}"/>
    <dgm:cxn modelId="{C25358EB-20BF-4280-8EB0-E7BA9D14D184}" type="presOf" srcId="{B495E310-2D00-4F57-BDD9-39370D8E0771}" destId="{53C92324-9BEA-449F-9347-BFAC003188D7}" srcOrd="0" destOrd="0" presId="urn:microsoft.com/office/officeart/2018/5/layout/IconLeafLabelList"/>
    <dgm:cxn modelId="{61422364-CE7A-4EB3-A2D6-692842C45D9A}" type="presParOf" srcId="{C020D9F1-4A52-4DAE-983D-2CEDFA0907FD}" destId="{B1DA270E-35E2-4051-9918-419B38C8CC90}" srcOrd="0" destOrd="0" presId="urn:microsoft.com/office/officeart/2018/5/layout/IconLeafLabelList"/>
    <dgm:cxn modelId="{2CB95CE8-99EB-4F5B-B4E2-3240E999FD5B}" type="presParOf" srcId="{B1DA270E-35E2-4051-9918-419B38C8CC90}" destId="{EB04F833-F472-4A2C-9005-48905C2612FE}" srcOrd="0" destOrd="0" presId="urn:microsoft.com/office/officeart/2018/5/layout/IconLeafLabelList"/>
    <dgm:cxn modelId="{CFC96DD2-871D-414A-94AA-C9F32A28884C}" type="presParOf" srcId="{B1DA270E-35E2-4051-9918-419B38C8CC90}" destId="{E1E03548-FE10-4A4F-84D8-42BB8B94B750}" srcOrd="1" destOrd="0" presId="urn:microsoft.com/office/officeart/2018/5/layout/IconLeafLabelList"/>
    <dgm:cxn modelId="{EFBB87F7-B255-4075-AAD3-93183385F894}" type="presParOf" srcId="{B1DA270E-35E2-4051-9918-419B38C8CC90}" destId="{778A499F-9E0A-475E-99A1-C668E743D6AB}" srcOrd="2" destOrd="0" presId="urn:microsoft.com/office/officeart/2018/5/layout/IconLeafLabelList"/>
    <dgm:cxn modelId="{73526EDA-ACAB-42BE-B7FE-4F4CFF688CBD}" type="presParOf" srcId="{B1DA270E-35E2-4051-9918-419B38C8CC90}" destId="{53C92324-9BEA-449F-9347-BFAC003188D7}" srcOrd="3" destOrd="0" presId="urn:microsoft.com/office/officeart/2018/5/layout/IconLeafLabelList"/>
    <dgm:cxn modelId="{B6059F46-AADD-4CE7-A643-E340E81ADC7E}" type="presParOf" srcId="{C020D9F1-4A52-4DAE-983D-2CEDFA0907FD}" destId="{AACEB4C2-E646-49C4-AB50-C2D1708FB407}" srcOrd="1" destOrd="0" presId="urn:microsoft.com/office/officeart/2018/5/layout/IconLeafLabelList"/>
    <dgm:cxn modelId="{D415D8E3-E340-4D9F-BE11-3979EE3E07C0}" type="presParOf" srcId="{C020D9F1-4A52-4DAE-983D-2CEDFA0907FD}" destId="{7C3F1AF4-031C-4258-8DDC-901CC65496E5}" srcOrd="2" destOrd="0" presId="urn:microsoft.com/office/officeart/2018/5/layout/IconLeafLabelList"/>
    <dgm:cxn modelId="{C4610D12-997D-4A68-8C6F-440C65ED9C95}" type="presParOf" srcId="{7C3F1AF4-031C-4258-8DDC-901CC65496E5}" destId="{B32F30D6-05DB-45AC-907D-4AD613CFE78D}" srcOrd="0" destOrd="0" presId="urn:microsoft.com/office/officeart/2018/5/layout/IconLeafLabelList"/>
    <dgm:cxn modelId="{092138D6-86B2-47E5-A462-8E2B67D1BF77}" type="presParOf" srcId="{7C3F1AF4-031C-4258-8DDC-901CC65496E5}" destId="{C7073896-6427-41E2-BF8D-1427B22B3D1D}" srcOrd="1" destOrd="0" presId="urn:microsoft.com/office/officeart/2018/5/layout/IconLeafLabelList"/>
    <dgm:cxn modelId="{E37C1329-ED72-4A10-8220-03B10305C143}" type="presParOf" srcId="{7C3F1AF4-031C-4258-8DDC-901CC65496E5}" destId="{B32F7C45-BD65-4F16-ACDA-668DB25FF0DE}" srcOrd="2" destOrd="0" presId="urn:microsoft.com/office/officeart/2018/5/layout/IconLeafLabelList"/>
    <dgm:cxn modelId="{82442325-CFC3-4C36-8277-C6BD00D4699C}" type="presParOf" srcId="{7C3F1AF4-031C-4258-8DDC-901CC65496E5}" destId="{AD7688B0-FF6D-4178-A274-1F86BB6BD19A}" srcOrd="3" destOrd="0" presId="urn:microsoft.com/office/officeart/2018/5/layout/IconLeafLabelList"/>
    <dgm:cxn modelId="{3374C19F-2F2B-45F3-ABF2-D1E489360D2F}" type="presParOf" srcId="{C020D9F1-4A52-4DAE-983D-2CEDFA0907FD}" destId="{7865CD81-A836-4C34-97F5-DE8529447549}" srcOrd="3" destOrd="0" presId="urn:microsoft.com/office/officeart/2018/5/layout/IconLeafLabelList"/>
    <dgm:cxn modelId="{766B4114-85E5-4FCD-A2BE-C99BA5A744DE}" type="presParOf" srcId="{C020D9F1-4A52-4DAE-983D-2CEDFA0907FD}" destId="{991B67E6-8DA1-4676-93E3-AF8B4A2B9AB3}" srcOrd="4" destOrd="0" presId="urn:microsoft.com/office/officeart/2018/5/layout/IconLeafLabelList"/>
    <dgm:cxn modelId="{C1F931E1-3408-4A7E-8BB2-1D026AEA1EB9}" type="presParOf" srcId="{991B67E6-8DA1-4676-93E3-AF8B4A2B9AB3}" destId="{8F7EC922-FBFC-42A9-A085-C730CFBAC0D5}" srcOrd="0" destOrd="0" presId="urn:microsoft.com/office/officeart/2018/5/layout/IconLeafLabelList"/>
    <dgm:cxn modelId="{3F9096EF-FC91-45FB-AB2F-2BC0335BA204}" type="presParOf" srcId="{991B67E6-8DA1-4676-93E3-AF8B4A2B9AB3}" destId="{7B855501-A7EA-478F-861A-E441D202E8C2}" srcOrd="1" destOrd="0" presId="urn:microsoft.com/office/officeart/2018/5/layout/IconLeafLabelList"/>
    <dgm:cxn modelId="{7EA8399F-5B7B-4E4D-ABDD-DF7140FDF2EC}" type="presParOf" srcId="{991B67E6-8DA1-4676-93E3-AF8B4A2B9AB3}" destId="{FCD87936-81C4-48D0-8EA7-1D5E6502FBAA}" srcOrd="2" destOrd="0" presId="urn:microsoft.com/office/officeart/2018/5/layout/IconLeafLabelList"/>
    <dgm:cxn modelId="{FA535B6C-024C-4506-93BF-3DDE8B6137EB}" type="presParOf" srcId="{991B67E6-8DA1-4676-93E3-AF8B4A2B9AB3}" destId="{8FFD50E2-D839-4F0E-AF6D-8B55B4DDA9F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04F833-F472-4A2C-9005-48905C2612FE}">
      <dsp:nvSpPr>
        <dsp:cNvPr id="0" name=""/>
        <dsp:cNvSpPr/>
      </dsp:nvSpPr>
      <dsp:spPr>
        <a:xfrm>
          <a:off x="1097745" y="58"/>
          <a:ext cx="1031519" cy="103151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E03548-FE10-4A4F-84D8-42BB8B94B750}">
      <dsp:nvSpPr>
        <dsp:cNvPr id="0" name=""/>
        <dsp:cNvSpPr/>
      </dsp:nvSpPr>
      <dsp:spPr>
        <a:xfrm>
          <a:off x="1317577" y="219890"/>
          <a:ext cx="591855" cy="5918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C92324-9BEA-449F-9347-BFAC003188D7}">
      <dsp:nvSpPr>
        <dsp:cNvPr id="0" name=""/>
        <dsp:cNvSpPr/>
      </dsp:nvSpPr>
      <dsp:spPr>
        <a:xfrm>
          <a:off x="767997" y="1352871"/>
          <a:ext cx="1691015" cy="803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kern="1200"/>
            <a:t>Clustering of Neighbourhoods is achieved using K –Means Clustering Algorithm.</a:t>
          </a:r>
          <a:endParaRPr lang="en-US" sz="1100" kern="1200"/>
        </a:p>
      </dsp:txBody>
      <dsp:txXfrm>
        <a:off x="767997" y="1352871"/>
        <a:ext cx="1691015" cy="803232"/>
      </dsp:txXfrm>
    </dsp:sp>
    <dsp:sp modelId="{B32F30D6-05DB-45AC-907D-4AD613CFE78D}">
      <dsp:nvSpPr>
        <dsp:cNvPr id="0" name=""/>
        <dsp:cNvSpPr/>
      </dsp:nvSpPr>
      <dsp:spPr>
        <a:xfrm>
          <a:off x="3084688" y="58"/>
          <a:ext cx="1031519" cy="103151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73896-6427-41E2-BF8D-1427B22B3D1D}">
      <dsp:nvSpPr>
        <dsp:cNvPr id="0" name=""/>
        <dsp:cNvSpPr/>
      </dsp:nvSpPr>
      <dsp:spPr>
        <a:xfrm>
          <a:off x="3304520" y="219890"/>
          <a:ext cx="591855" cy="5918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7688B0-FF6D-4178-A274-1F86BB6BD19A}">
      <dsp:nvSpPr>
        <dsp:cNvPr id="0" name=""/>
        <dsp:cNvSpPr/>
      </dsp:nvSpPr>
      <dsp:spPr>
        <a:xfrm>
          <a:off x="2754940" y="1352871"/>
          <a:ext cx="1691015" cy="803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kern="1200"/>
            <a:t>K – means Clustering is the best suited algorithm for Clustering this Neighbourhoods data (unlabeled data).</a:t>
          </a:r>
          <a:endParaRPr lang="en-US" sz="1100" kern="1200"/>
        </a:p>
      </dsp:txBody>
      <dsp:txXfrm>
        <a:off x="2754940" y="1352871"/>
        <a:ext cx="1691015" cy="803232"/>
      </dsp:txXfrm>
    </dsp:sp>
    <dsp:sp modelId="{8F7EC922-FBFC-42A9-A085-C730CFBAC0D5}">
      <dsp:nvSpPr>
        <dsp:cNvPr id="0" name=""/>
        <dsp:cNvSpPr/>
      </dsp:nvSpPr>
      <dsp:spPr>
        <a:xfrm>
          <a:off x="5071632" y="58"/>
          <a:ext cx="1031519" cy="103151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55501-A7EA-478F-861A-E441D202E8C2}">
      <dsp:nvSpPr>
        <dsp:cNvPr id="0" name=""/>
        <dsp:cNvSpPr/>
      </dsp:nvSpPr>
      <dsp:spPr>
        <a:xfrm>
          <a:off x="5291464" y="219890"/>
          <a:ext cx="591855" cy="5918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FD50E2-D839-4F0E-AF6D-8B55B4DDA9F3}">
      <dsp:nvSpPr>
        <dsp:cNvPr id="0" name=""/>
        <dsp:cNvSpPr/>
      </dsp:nvSpPr>
      <dsp:spPr>
        <a:xfrm>
          <a:off x="4741884" y="1352871"/>
          <a:ext cx="1691015" cy="803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kern="1200"/>
            <a:t>The number of Clusters opted for this data is 4 Clusters.</a:t>
          </a:r>
          <a:endParaRPr lang="en-US" sz="1100" kern="1200"/>
        </a:p>
      </dsp:txBody>
      <dsp:txXfrm>
        <a:off x="4741884" y="1352871"/>
        <a:ext cx="1691015" cy="8032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421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370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921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20972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503255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44202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2374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435798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31359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30301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48375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98622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92150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678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16501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3398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5276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27865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257849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7379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85071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74988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90285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49736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3683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transition>
    <p:fade thruBlk="1"/>
  </p:transition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eas_of_Chenna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diagramData" Target="../diagrams/data1.xml"/><Relationship Id="rId5" Type="http://schemas.openxmlformats.org/officeDocument/2006/relationships/image" Target="../media/image4.png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637863A1-54F7-428E-9109-03BACEC20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8774F60-10DA-4D7F-BC9C-E9FBFFB38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346" y="432687"/>
            <a:ext cx="5154646" cy="430123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extrusionH="76200" contourW="12700">
            <a:bevelT w="19050" h="0" prst="coolSlant"/>
            <a:extrusionClr>
              <a:schemeClr val="accent3">
                <a:lumMod val="50000"/>
              </a:schemeClr>
            </a:extrusionClr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F9EB1F5-0A3E-446D-B428-00D62197A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4" y="556766"/>
            <a:ext cx="4910328" cy="4053078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1101105" y="1039366"/>
            <a:ext cx="3945127" cy="2157229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600">
                <a:solidFill>
                  <a:schemeClr val="bg1"/>
                </a:solidFill>
              </a:rPr>
              <a:t>Neighbourhood </a:t>
            </a:r>
            <a:br>
              <a:rPr lang="en-IN" sz="4600">
                <a:solidFill>
                  <a:schemeClr val="bg1"/>
                </a:solidFill>
              </a:rPr>
            </a:br>
            <a:r>
              <a:rPr lang="en-IN" sz="4600">
                <a:solidFill>
                  <a:schemeClr val="bg1"/>
                </a:solidFill>
              </a:rPr>
              <a:t>analysis –</a:t>
            </a:r>
            <a:br>
              <a:rPr lang="en-IN" sz="4600">
                <a:solidFill>
                  <a:schemeClr val="bg1"/>
                </a:solidFill>
              </a:rPr>
            </a:br>
            <a:r>
              <a:rPr lang="en-IN" sz="4600">
                <a:solidFill>
                  <a:schemeClr val="bg1"/>
                </a:solidFill>
              </a:rPr>
              <a:t>chennai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5C1F48A-3DEE-477F-9F90-15D411D98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0588" y="3298194"/>
            <a:ext cx="356616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49A80D-2916-E2A3-919A-ED93F2F723B2}"/>
              </a:ext>
            </a:extLst>
          </p:cNvPr>
          <p:cNvSpPr txBox="1"/>
          <p:nvPr/>
        </p:nvSpPr>
        <p:spPr>
          <a:xfrm>
            <a:off x="3410248" y="3783278"/>
            <a:ext cx="238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VIGNESH RAJ V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Cluster 4</a:t>
            </a:r>
            <a:endParaRPr dirty="0"/>
          </a:p>
        </p:txBody>
      </p:sp>
      <p:sp>
        <p:nvSpPr>
          <p:cNvPr id="373" name="Google Shape;373;p35"/>
          <p:cNvSpPr txBox="1">
            <a:spLocks noGrp="1"/>
          </p:cNvSpPr>
          <p:nvPr>
            <p:ph type="body" idx="1"/>
          </p:nvPr>
        </p:nvSpPr>
        <p:spPr>
          <a:xfrm>
            <a:off x="691200" y="1446994"/>
            <a:ext cx="79956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600" b="1" dirty="0"/>
              <a:t> </a:t>
            </a:r>
            <a:endParaRPr sz="1600" b="1" dirty="0"/>
          </a:p>
        </p:txBody>
      </p:sp>
      <p:sp>
        <p:nvSpPr>
          <p:cNvPr id="375" name="Google Shape;375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74" name="Google Shape;374;p35"/>
          <p:cNvSpPr txBox="1"/>
          <p:nvPr/>
        </p:nvSpPr>
        <p:spPr>
          <a:xfrm>
            <a:off x="691200" y="4552650"/>
            <a:ext cx="814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B2C7A8-C7CF-488E-87C2-71583E99C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71" y="1278806"/>
            <a:ext cx="3115499" cy="2453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7B26A0-C68B-4D30-B9B0-DE9F80DE3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440" y="996060"/>
            <a:ext cx="4669598" cy="286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24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Houses in a village">
            <a:extLst>
              <a:ext uri="{FF2B5EF4-FFF2-40B4-BE49-F238E27FC236}">
                <a16:creationId xmlns:a16="http://schemas.microsoft.com/office/drawing/2014/main" id="{4E161193-25DA-55E6-F9BC-F3364EEC5F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11530" b="13470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1DAD30-FB6F-42BB-AB32-380F9A577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1" y="736599"/>
            <a:ext cx="7200897" cy="9779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</a:rPr>
              <a:t>Discussion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3000" y="1816099"/>
            <a:ext cx="6858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7D3CB-FC10-4057-A8E0-7E9733B08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917699"/>
            <a:ext cx="7200897" cy="24892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</a:rPr>
              <a:t>Cluster 3 is Selected as the best Cluster as it has equal Distribution of all Neighbourhoods. 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endParaRPr lang="en-US" sz="1500">
              <a:solidFill>
                <a:srgbClr val="FFFFFF"/>
              </a:solidFill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</a:rPr>
              <a:t>This Cluster consists of 7 Neighbourhoods. Among the seven “Maduravoyal” is only the Municipality Area. 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endParaRPr lang="en-US" sz="1500">
              <a:solidFill>
                <a:srgbClr val="FFFFFF"/>
              </a:solidFill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</a:rPr>
              <a:t> Municipality Areas have higher value than census Town or Panchayats. So “Maduravoyal” is selected.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83679-CAF9-4317-A8DA-D9BD23DE188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765425" y="4476750"/>
            <a:ext cx="407023" cy="209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300">
                <a:solidFill>
                  <a:srgbClr val="FFFFFF"/>
                </a:solidFill>
              </a:rPr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en-US" sz="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863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32BDE4-B4FB-73F6-D70B-998A95B8E0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968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C9A7FB-19F0-4CB9-9735-E6DA6D6F4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298" y="1403348"/>
            <a:ext cx="5111752" cy="1136650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C9452-14DD-41EB-B71F-5B21D72C251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019298" y="2743197"/>
            <a:ext cx="5111752" cy="990602"/>
          </a:xfrm>
        </p:spPr>
        <p:txBody>
          <a:bodyPr>
            <a:normAutofit/>
          </a:bodyPr>
          <a:lstStyle/>
          <a:p>
            <a:r>
              <a:rPr lang="en-IN" i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Best Neighbourhood in Chennai for living is “Maduravoyal” followed by “pallikaranai” </a:t>
            </a:r>
            <a:endParaRPr lang="en-IN" i="1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774949" y="2632956"/>
            <a:ext cx="384048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91DEC-4E2A-49F2-92FE-97A1E79515AF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6717675" y="4709792"/>
            <a:ext cx="413375" cy="209550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e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774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1800" dirty="0">
                <a:effectLst/>
                <a:latin typeface="+mn-lt"/>
                <a:ea typeface="Calibri" panose="020F0502020204030204" pitchFamily="34" charset="0"/>
              </a:rPr>
              <a:t> Being the capital of Tamil </a:t>
            </a:r>
            <a:r>
              <a:rPr lang="en-IN" dirty="0">
                <a:ea typeface="Calibri" panose="020F0502020204030204" pitchFamily="34" charset="0"/>
              </a:rPr>
              <a:t>N</a:t>
            </a:r>
            <a:r>
              <a:rPr lang="en-IN" sz="1800" dirty="0">
                <a:effectLst/>
                <a:latin typeface="+mn-lt"/>
                <a:ea typeface="Calibri" panose="020F0502020204030204" pitchFamily="34" charset="0"/>
              </a:rPr>
              <a:t>adu, a lot of people continuously Hail to Chennai</a:t>
            </a:r>
            <a:r>
              <a:rPr lang="en-IN" sz="1800" dirty="0">
                <a:latin typeface="+mn-lt"/>
                <a:ea typeface="Calibri" panose="020F0502020204030204" pitchFamily="34" charset="0"/>
              </a:rPr>
              <a:t>. </a:t>
            </a:r>
            <a:r>
              <a:rPr lang="en-IN" sz="18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people coming from outside Chennai might not know more about its Neighbourhoods. </a:t>
            </a:r>
          </a:p>
          <a:p>
            <a:endParaRPr lang="en-IN" sz="1800" dirty="0">
              <a:latin typeface="+mn-lt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-IN" sz="1800" dirty="0">
                <a:latin typeface="+mn-lt"/>
              </a:rPr>
              <a:t>Clustering of Neighbourhoods in Chennai for finding the best Neighbourhood to live in Chennai based on </a:t>
            </a:r>
            <a:r>
              <a:rPr lang="en-IN" sz="1800" dirty="0">
                <a:effectLst/>
                <a:latin typeface="+mn-lt"/>
                <a:ea typeface="Calibri" panose="020F0502020204030204" pitchFamily="34" charset="0"/>
              </a:rPr>
              <a:t>distribution of several kinds of venues 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endParaRPr lang="en-IN" sz="1800" dirty="0">
              <a:effectLst/>
              <a:latin typeface="+mn-lt"/>
              <a:ea typeface="Calibri" panose="020F0502020204030204" pitchFamily="34" charset="0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-IN" sz="1800" dirty="0">
                <a:effectLst/>
                <a:latin typeface="+mn-lt"/>
                <a:ea typeface="Calibri" panose="020F0502020204030204" pitchFamily="34" charset="0"/>
              </a:rPr>
              <a:t>people who would want to shift to Chennai from other cities</a:t>
            </a:r>
            <a:endParaRPr sz="1800" dirty="0">
              <a:latin typeface="+mn-lt"/>
            </a:endParaRPr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Source</a:t>
            </a:r>
            <a:endParaRPr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199" y="1393425"/>
            <a:ext cx="7865575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data of several Neighbourhoods of Chennai are Scrapped from this Wikipedia page  - </a:t>
            </a:r>
            <a:r>
              <a:rPr lang="en-IN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https://en.wikipedia.org/wiki/Areas_of_Chennai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Names of each Neighbourhood, the Latitude and longitudes of each Neighbourhood are scrapped from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geopy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python library.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Geospatial data containing the information of venues around each Neighbourhood is collected through Foursquare 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API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dataframe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containing the Type of Neighbourhood is scrapped as a csv file from internet.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/>
              <a:t> </a:t>
            </a:r>
            <a:endParaRPr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Foursquare API</a:t>
            </a:r>
            <a:endParaRPr dirty="0"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691199" y="1393425"/>
            <a:ext cx="8169265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IN" dirty="0">
                <a:latin typeface="+mn-lt"/>
              </a:rPr>
              <a:t>Foursquare API is one of the major Geospatial data collectors that provide Geospatial data at free of cost.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IN" dirty="0">
              <a:latin typeface="+mn-lt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IN" dirty="0">
                <a:latin typeface="+mn-lt"/>
              </a:rPr>
              <a:t>Using an API key and a API secret we could </a:t>
            </a:r>
            <a:r>
              <a:rPr lang="en-IN" dirty="0" err="1">
                <a:latin typeface="+mn-lt"/>
              </a:rPr>
              <a:t>acess</a:t>
            </a:r>
            <a:r>
              <a:rPr lang="en-IN" dirty="0">
                <a:latin typeface="+mn-lt"/>
              </a:rPr>
              <a:t> the </a:t>
            </a:r>
            <a:r>
              <a:rPr lang="en-IN" dirty="0" err="1">
                <a:latin typeface="+mn-lt"/>
              </a:rPr>
              <a:t>foresquare’s</a:t>
            </a:r>
            <a:r>
              <a:rPr lang="en-IN" dirty="0">
                <a:latin typeface="+mn-lt"/>
              </a:rPr>
              <a:t> data.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IN" dirty="0">
              <a:latin typeface="+mn-lt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IN" dirty="0">
                <a:latin typeface="+mn-lt"/>
              </a:rPr>
              <a:t>Using Foursquare API we derived the venues around each Neighbourhood.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dirty="0"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b="1" dirty="0"/>
              <a:t> </a:t>
            </a:r>
            <a:endParaRPr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/>
              <a:t> </a:t>
            </a:r>
            <a:endParaRPr dirty="0"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93797FD-7F0A-483E-966E-7FE88F8D8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94299858-315B-4242-A342-32FD05E4D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783D501-1479-4FE1-A62C-B9C862498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C53C2CCF-3504-410A-A978-9BCC7D29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444AA77E-0BD7-413F-9123-2CDF296BA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DDB3BAEE-5BE4-4B17-A2DA-B334759C4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971551" y="736599"/>
            <a:ext cx="7200897" cy="9779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400">
                <a:solidFill>
                  <a:srgbClr val="262626"/>
                </a:solidFill>
              </a:rPr>
              <a:t>Clustering</a:t>
            </a:r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7765425" y="4476750"/>
            <a:ext cx="407023" cy="20955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3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en-US" sz="300" b="0" i="0" kern="120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46" name="Google Shape;138;p20">
            <a:extLst>
              <a:ext uri="{FF2B5EF4-FFF2-40B4-BE49-F238E27FC236}">
                <a16:creationId xmlns:a16="http://schemas.microsoft.com/office/drawing/2014/main" id="{6297C659-E1E0-F5F2-5392-9A1E01C710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1857301"/>
              </p:ext>
            </p:extLst>
          </p:nvPr>
        </p:nvGraphicFramePr>
        <p:xfrm>
          <a:off x="971550" y="2079288"/>
          <a:ext cx="7200897" cy="2156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roup 37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5142160"/>
            <a:chOff x="-16934" y="0"/>
            <a:chExt cx="12231160" cy="6856214"/>
          </a:xfrm>
        </p:grpSpPr>
        <p:pic>
          <p:nvPicPr>
            <p:cNvPr id="373" name="Picture 37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75" name="Picture 37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376" name="Picture 37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0" name="Rectangle 379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339"/>
            <a:ext cx="9172471" cy="5142161"/>
            <a:chOff x="-15736" y="0"/>
            <a:chExt cx="12229962" cy="6856214"/>
          </a:xfrm>
        </p:grpSpPr>
        <p:pic>
          <p:nvPicPr>
            <p:cNvPr id="383" name="Picture 382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85" name="Picture 384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86" name="Picture 385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65" name="Google Shape;365;p34"/>
          <p:cNvSpPr txBox="1">
            <a:spLocks noGrp="1"/>
          </p:cNvSpPr>
          <p:nvPr>
            <p:ph type="title"/>
          </p:nvPr>
        </p:nvSpPr>
        <p:spPr>
          <a:xfrm>
            <a:off x="748146" y="736599"/>
            <a:ext cx="3070512" cy="211791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>
                <a:solidFill>
                  <a:srgbClr val="262626"/>
                </a:solidFill>
              </a:rPr>
              <a:t>Neighbourhoods after Clustering</a:t>
            </a:r>
          </a:p>
        </p:txBody>
      </p:sp>
      <p:sp>
        <p:nvSpPr>
          <p:cNvPr id="366" name="Google Shape;366;p34"/>
          <p:cNvSpPr txBox="1">
            <a:spLocks noGrp="1"/>
          </p:cNvSpPr>
          <p:nvPr>
            <p:ph type="body" idx="1"/>
          </p:nvPr>
        </p:nvSpPr>
        <p:spPr>
          <a:xfrm>
            <a:off x="748146" y="3057708"/>
            <a:ext cx="3070512" cy="12597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ctr" defTabSz="457200">
              <a:spcBef>
                <a:spcPct val="20000"/>
              </a:spcBef>
              <a:spcAft>
                <a:spcPts val="600"/>
              </a:spcAft>
              <a:buSzPct val="115000"/>
              <a:buNone/>
            </a:pPr>
            <a:r>
              <a:rPr lang="en-US" sz="21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9C2EE-41A6-4A0D-B0CF-CD761F2D898E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4064001" y="1346246"/>
            <a:ext cx="4102099" cy="2451004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367" name="Google Shape;367;p34"/>
          <p:cNvSpPr txBox="1">
            <a:spLocks noGrp="1"/>
          </p:cNvSpPr>
          <p:nvPr>
            <p:ph type="sldNum" idx="12"/>
          </p:nvPr>
        </p:nvSpPr>
        <p:spPr>
          <a:xfrm>
            <a:off x="7765425" y="4476750"/>
            <a:ext cx="407023" cy="20955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300">
                <a:solidFill>
                  <a:srgbClr val="000000"/>
                </a:solidFill>
              </a:rPr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en-US" sz="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Analayzing Each Clusters</a:t>
            </a:r>
            <a:endParaRPr dirty="0"/>
          </a:p>
        </p:txBody>
      </p:sp>
      <p:sp>
        <p:nvSpPr>
          <p:cNvPr id="373" name="Google Shape;373;p35"/>
          <p:cNvSpPr txBox="1">
            <a:spLocks noGrp="1"/>
          </p:cNvSpPr>
          <p:nvPr>
            <p:ph type="body" idx="1"/>
          </p:nvPr>
        </p:nvSpPr>
        <p:spPr>
          <a:xfrm>
            <a:off x="574200" y="1121400"/>
            <a:ext cx="79956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/>
              <a:t>Cluster 1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b="1" dirty="0"/>
          </a:p>
        </p:txBody>
      </p:sp>
      <p:sp>
        <p:nvSpPr>
          <p:cNvPr id="375" name="Google Shape;375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74" name="Google Shape;374;p35"/>
          <p:cNvSpPr txBox="1"/>
          <p:nvPr/>
        </p:nvSpPr>
        <p:spPr>
          <a:xfrm>
            <a:off x="691200" y="4552650"/>
            <a:ext cx="814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539532-C33D-401E-9D72-D2814EA737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7005" y="1731478"/>
            <a:ext cx="3055855" cy="22326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911422-D6D9-417D-AA4D-F230A70C3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869" y="1731478"/>
            <a:ext cx="4067332" cy="22906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Cluster 2</a:t>
            </a:r>
            <a:endParaRPr dirty="0"/>
          </a:p>
        </p:txBody>
      </p:sp>
      <p:sp>
        <p:nvSpPr>
          <p:cNvPr id="373" name="Google Shape;373;p35"/>
          <p:cNvSpPr txBox="1">
            <a:spLocks noGrp="1"/>
          </p:cNvSpPr>
          <p:nvPr>
            <p:ph type="body" idx="1"/>
          </p:nvPr>
        </p:nvSpPr>
        <p:spPr>
          <a:xfrm>
            <a:off x="691200" y="1446994"/>
            <a:ext cx="79956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600" b="1" dirty="0"/>
              <a:t> </a:t>
            </a:r>
            <a:endParaRPr sz="1600" b="1" dirty="0"/>
          </a:p>
        </p:txBody>
      </p:sp>
      <p:sp>
        <p:nvSpPr>
          <p:cNvPr id="375" name="Google Shape;375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74" name="Google Shape;374;p35"/>
          <p:cNvSpPr txBox="1"/>
          <p:nvPr/>
        </p:nvSpPr>
        <p:spPr>
          <a:xfrm>
            <a:off x="691200" y="4552650"/>
            <a:ext cx="814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E46FA9-DC38-49B4-8F89-90D45E729162}"/>
              </a:ext>
            </a:extLst>
          </p:cNvPr>
          <p:cNvPicPr/>
          <p:nvPr/>
        </p:nvPicPr>
        <p:blipFill rotWithShape="1">
          <a:blip r:embed="rId3"/>
          <a:srcRect l="1" r="1153"/>
          <a:stretch/>
        </p:blipFill>
        <p:spPr>
          <a:xfrm>
            <a:off x="581506" y="1399782"/>
            <a:ext cx="3037284" cy="2698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FF13E6-4056-4496-9F08-12D754A65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484" y="1261346"/>
            <a:ext cx="4615416" cy="30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86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Cluster 3</a:t>
            </a:r>
            <a:endParaRPr dirty="0"/>
          </a:p>
        </p:txBody>
      </p:sp>
      <p:sp>
        <p:nvSpPr>
          <p:cNvPr id="373" name="Google Shape;373;p35"/>
          <p:cNvSpPr txBox="1">
            <a:spLocks noGrp="1"/>
          </p:cNvSpPr>
          <p:nvPr>
            <p:ph type="body" idx="1"/>
          </p:nvPr>
        </p:nvSpPr>
        <p:spPr>
          <a:xfrm>
            <a:off x="691200" y="1446994"/>
            <a:ext cx="79956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600" b="1" dirty="0"/>
              <a:t> </a:t>
            </a:r>
            <a:endParaRPr sz="1600" b="1" dirty="0"/>
          </a:p>
        </p:txBody>
      </p:sp>
      <p:sp>
        <p:nvSpPr>
          <p:cNvPr id="375" name="Google Shape;375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74" name="Google Shape;374;p35"/>
          <p:cNvSpPr txBox="1"/>
          <p:nvPr/>
        </p:nvSpPr>
        <p:spPr>
          <a:xfrm>
            <a:off x="691200" y="4552650"/>
            <a:ext cx="814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0BE9D1-C4C3-42E1-A56F-2CEF8B4C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86810"/>
            <a:ext cx="3072726" cy="2477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A13343-45D9-4E84-8E39-D1DE7715F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151" y="976825"/>
            <a:ext cx="5199649" cy="318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667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49</TotalTime>
  <Words>361</Words>
  <Application>Microsoft Office PowerPoint</Application>
  <PresentationFormat>On-screen Show (16:9)</PresentationFormat>
  <Paragraphs>57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Montserrat</vt:lpstr>
      <vt:lpstr>Calibri</vt:lpstr>
      <vt:lpstr>Garamond</vt:lpstr>
      <vt:lpstr>Wingdings</vt:lpstr>
      <vt:lpstr>Arial</vt:lpstr>
      <vt:lpstr>Organic</vt:lpstr>
      <vt:lpstr>Neighbourhood  analysis – chennai</vt:lpstr>
      <vt:lpstr>Problem Statement</vt:lpstr>
      <vt:lpstr>Data Source</vt:lpstr>
      <vt:lpstr>Foursquare API</vt:lpstr>
      <vt:lpstr>Clustering</vt:lpstr>
      <vt:lpstr>Neighbourhoods after Clustering</vt:lpstr>
      <vt:lpstr>Analayzing Each Clusters</vt:lpstr>
      <vt:lpstr>  Cluster 2</vt:lpstr>
      <vt:lpstr>  Cluster 3</vt:lpstr>
      <vt:lpstr>  Cluster 4</vt:lpstr>
      <vt:lpstr>Discussion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Neighbourhood  analysis – chennai</dc:title>
  <dc:creator>gopin</dc:creator>
  <cp:lastModifiedBy>Vignesh Raj V</cp:lastModifiedBy>
  <cp:revision>7</cp:revision>
  <dcterms:modified xsi:type="dcterms:W3CDTF">2023-04-23T10:11:13Z</dcterms:modified>
</cp:coreProperties>
</file>